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303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025800008f0875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23_1#96d65558e?vaa=1&amp;vcp=1&amp;vop=1&amp;pid=7ea808c9e&amp;color=36,64,97&amp;bt=1&amp;bbb=1"/>
              <p:cNvSpPr/>
              <p:nvPr/>
            </p:nvSpPr>
            <p:spPr>
              <a:xfrm>
                <a:off x="539496" y="216987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23_1#96d65558e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9876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25_1#96d65558e.blank?vaa=1&amp;vcp=1&amp;vop=1&amp;pid=7ea808c9e&amp;color=36,64,97&amp;vpa=4&amp;bbb=1&amp;rh=30.66"/>
              <p:cNvSpPr/>
              <p:nvPr/>
            </p:nvSpPr>
            <p:spPr>
              <a:xfrm>
                <a:off x="6922960" y="2195594"/>
                <a:ext cx="598170" cy="389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25_1#96d65558e.blank?vaa=1&amp;vcp=1&amp;vop=1&amp;pid=7ea808c9e&amp;color=36,64,97&amp;vpa=4&amp;bbb=1&amp;rh=30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2960" y="2195594"/>
                <a:ext cx="598170" cy="389382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24_1#96d65558e?vaa=1&amp;vcp=1&amp;vop=1&amp;pid=7ea808c9e&amp;color=36,64,97&amp;bbb=1&amp;hb=1"/>
              <p:cNvSpPr/>
              <p:nvPr/>
            </p:nvSpPr>
            <p:spPr>
              <a:xfrm>
                <a:off x="539496" y="2700547"/>
                <a:ext cx="11109960" cy="18785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由已知条件可得，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24_1#96d65558e?vaa=1&amp;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0547"/>
                <a:ext cx="11109960" cy="1878521"/>
              </a:xfrm>
              <a:prstGeom prst="rect">
                <a:avLst/>
              </a:prstGeom>
              <a:blipFill>
                <a:blip r:embed="rId5"/>
                <a:stretch>
                  <a:fillRect l="-1317" r="-1592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27_1#1012c6470?vaa=1&amp;vcp=1&amp;vop=1&amp;pid=7ea808c9e&amp;color=36,64,97&amp;bt=1&amp;bbb=1"/>
              <p:cNvSpPr/>
              <p:nvPr/>
            </p:nvSpPr>
            <p:spPr>
              <a:xfrm>
                <a:off x="539496" y="1579803"/>
                <a:ext cx="11109960" cy="5574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9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27_1#1012c6470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9803"/>
                <a:ext cx="11109960" cy="557467"/>
              </a:xfrm>
              <a:prstGeom prst="rect">
                <a:avLst/>
              </a:prstGeom>
              <a:blipFill>
                <a:blip r:embed="rId3"/>
                <a:stretch>
                  <a:fillRect l="-1317" b="-23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29_1#1012c6470.blank?vaa=1&amp;vcp=1&amp;vop=1&amp;pid=7ea808c9e&amp;color=36,64,97&amp;vpa=5&amp;bbb=1&amp;rh=33.48504"/>
              <p:cNvSpPr/>
              <p:nvPr/>
            </p:nvSpPr>
            <p:spPr>
              <a:xfrm>
                <a:off x="8668955" y="1652002"/>
                <a:ext cx="1367346" cy="4222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29_1#1012c6470.blank?vaa=1&amp;vcp=1&amp;vop=1&amp;pid=7ea808c9e&amp;color=36,64,97&amp;vpa=5&amp;bbb=1&amp;rh=33.48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955" y="1652002"/>
                <a:ext cx="1367346" cy="422275"/>
              </a:xfrm>
              <a:prstGeom prst="rect">
                <a:avLst/>
              </a:prstGeom>
              <a:blipFill>
                <a:blip r:embed="rId4"/>
                <a:stretch>
                  <a:fillRect b="-1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28_1#1012c6470?vaa=1&amp;vcp=1&amp;vop=1&amp;pid=7ea808c9e&amp;color=36,64,97&amp;bbb=1&amp;hb=1"/>
              <p:cNvSpPr/>
              <p:nvPr/>
            </p:nvSpPr>
            <p:spPr>
              <a:xfrm>
                <a:off x="539496" y="2142794"/>
                <a:ext cx="11109960" cy="3307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,以上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个式子相乘得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28_1#1012c6470?vaa=1&amp;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2794"/>
                <a:ext cx="11109960" cy="3307017"/>
              </a:xfrm>
              <a:prstGeom prst="rect">
                <a:avLst/>
              </a:prstGeom>
              <a:blipFill>
                <a:blip r:embed="rId5"/>
                <a:stretch>
                  <a:fillRect l="-1317" b="-42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31_1#47f69acc6?vaa=1&amp;vcp=1&amp;vop=1&amp;pid=7ea808c9e&amp;color=36,64,97&amp;bt=1&amp;bbb=1"/>
              <p:cNvSpPr/>
              <p:nvPr/>
            </p:nvSpPr>
            <p:spPr>
              <a:xfrm>
                <a:off x="539496" y="167127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31_1#47f69acc6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127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33_1#47f69acc6.blank?vaa=1&amp;vcp=1&amp;vop=1&amp;pid=7ea808c9e&amp;color=36,64,97&amp;vpa=6&amp;bbb=1"/>
              <p:cNvSpPr/>
              <p:nvPr/>
            </p:nvSpPr>
            <p:spPr>
              <a:xfrm>
                <a:off x="6114288" y="1713628"/>
                <a:ext cx="764794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33_1#47f69acc6.blank?vaa=1&amp;vcp=1&amp;vop=1&amp;pid=7ea808c9e&amp;color=36,64,97&amp;vpa=6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4288" y="1713628"/>
                <a:ext cx="764794" cy="260350"/>
              </a:xfrm>
              <a:prstGeom prst="rect">
                <a:avLst/>
              </a:prstGeom>
              <a:blipFill>
                <a:blip r:embed="rId4"/>
                <a:stretch>
                  <a:fillRect l="-3200" r="-3200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32_1#47f69acc6?vaa=1&amp;vcp=1&amp;vop=1&amp;pid=7ea808c9e&amp;color=36,64,97&amp;bbb=1&amp;hb=1"/>
              <p:cNvSpPr/>
              <p:nvPr/>
            </p:nvSpPr>
            <p:spPr>
              <a:xfrm>
                <a:off x="539496" y="2041860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3_AS.32_1#47f69acc6?vaa=1&amp;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1860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3_AS.32_1#47f69acc6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E49060E7-799A-74FF-2A6C-9DB4FB7DD003}"/>
                  </a:ext>
                </a:extLst>
              </p:cNvPr>
              <p:cNvSpPr/>
              <p:nvPr/>
            </p:nvSpPr>
            <p:spPr>
              <a:xfrm>
                <a:off x="539496" y="3734834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+2=3(3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+2)+2=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+3×2+2=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×2+3×2+2=⋯=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+⋯+3+1)×2=2(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+⋯+3+1)=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B_3_AS.32_1#47f69acc6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E49060E7-799A-74FF-2A6C-9DB4FB7DD0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4834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988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3_AS.32_1#47f69acc6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D927579A-0A05-6412-2530-C6798E92333F}"/>
                  </a:ext>
                </a:extLst>
              </p:cNvPr>
              <p:cNvSpPr/>
              <p:nvPr/>
            </p:nvSpPr>
            <p:spPr>
              <a:xfrm>
                <a:off x="539496" y="456916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B_3_AS.32_1#47f69acc6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D927579A-0A05-6412-2530-C6798E9233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69160"/>
                <a:ext cx="11109960" cy="773240"/>
              </a:xfrm>
              <a:prstGeom prst="rect">
                <a:avLst/>
              </a:prstGeom>
              <a:blipFill>
                <a:blip r:embed="rId7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35_1#2e436df75?vaa=1&amp;vcp=1&amp;vop=1&amp;pid=7ea808c9e&amp;color=36,64,97&amp;bt=1&amp;bbb=1"/>
              <p:cNvSpPr/>
              <p:nvPr/>
            </p:nvSpPr>
            <p:spPr>
              <a:xfrm>
                <a:off x="539496" y="210561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35_1#2e436df75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561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37_1#2e436df75.blank?vaa=1&amp;vcp=1&amp;vop=1&amp;pid=7ea808c9e&amp;color=36,64,97&amp;vpa=7&amp;bbb=1"/>
              <p:cNvSpPr/>
              <p:nvPr/>
            </p:nvSpPr>
            <p:spPr>
              <a:xfrm>
                <a:off x="8791639" y="2147968"/>
                <a:ext cx="1285113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37_1#2e436df75.blank?vaa=1&amp;vcp=1&amp;vop=1&amp;pid=7ea808c9e&amp;color=36,64,97&amp;vpa=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1639" y="2147968"/>
                <a:ext cx="1285113" cy="260350"/>
              </a:xfrm>
              <a:prstGeom prst="rect">
                <a:avLst/>
              </a:prstGeom>
              <a:blipFill>
                <a:blip r:embed="rId4"/>
                <a:stretch>
                  <a:fillRect l="-2370" r="-1896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36_1#2e436df75?vaa=1&amp;vcp=1&amp;vop=1&amp;pid=7ea808c9e&amp;color=36,64,97&amp;bbb=1"/>
              <p:cNvSpPr/>
              <p:nvPr/>
            </p:nvSpPr>
            <p:spPr>
              <a:xfrm>
                <a:off x="539496" y="2476200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+5=2(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是以2为首项，2为公比的等比数列.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36_1#2e436df75?vaa=1&amp;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6200"/>
                <a:ext cx="11109960" cy="2449640"/>
              </a:xfrm>
              <a:prstGeom prst="rect">
                <a:avLst/>
              </a:prstGeom>
              <a:blipFill>
                <a:blip r:embed="rId5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39_1#d27644c64?vcp=1&amp;vop=1&amp;pid=7ea808c9e&amp;color=36,64,97&amp;bt=1&amp;bbb=1"/>
              <p:cNvSpPr/>
              <p:nvPr/>
            </p:nvSpPr>
            <p:spPr>
              <a:xfrm>
                <a:off x="539496" y="837456"/>
                <a:ext cx="11109960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=3,4,5,⋯)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39_1#d27644c64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37456"/>
                <a:ext cx="11109960" cy="622300"/>
              </a:xfrm>
              <a:prstGeom prst="rect">
                <a:avLst/>
              </a:prstGeom>
              <a:blipFill>
                <a:blip r:embed="rId3"/>
                <a:stretch>
                  <a:fillRect l="-1317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0_1#d27644c64?vcp=1&amp;vop=1&amp;pid=7ea808c9e&amp;color=36,64,97&amp;bbb=1"/>
              <p:cNvSpPr/>
              <p:nvPr/>
            </p:nvSpPr>
            <p:spPr>
              <a:xfrm>
                <a:off x="539496" y="1453152"/>
                <a:ext cx="11109960" cy="47228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【解】对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两边同时取常用对数，可得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=3,4,5,⋯)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=1,2,3,⋯)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累乘法可得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2[1−(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2[1−(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2[1−(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3_AN.40_1#d27644c64?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3152"/>
                <a:ext cx="11109960" cy="4722876"/>
              </a:xfrm>
              <a:prstGeom prst="rect">
                <a:avLst/>
              </a:prstGeom>
              <a:blipFill>
                <a:blip r:embed="rId4"/>
                <a:stretch>
                  <a:fillRect l="-1317" b="-29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41_1#9aa48002d?vcp=1&amp;vop=1&amp;pid=7ea808c9e&amp;color=36,64,97&amp;bt=1&amp;bbb=1"/>
              <p:cNvSpPr/>
              <p:nvPr/>
            </p:nvSpPr>
            <p:spPr>
              <a:xfrm>
                <a:off x="539496" y="2248077"/>
                <a:ext cx="1110996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41_1#9aa48002d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8077"/>
                <a:ext cx="11109960" cy="558800"/>
              </a:xfrm>
              <a:prstGeom prst="rect">
                <a:avLst/>
              </a:prstGeom>
              <a:blipFill>
                <a:blip r:embed="rId3"/>
                <a:stretch>
                  <a:fillRect l="-1317" b="-98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2_1#9aa48002d?vcp=1&amp;vop=1&amp;pid=7ea808c9e&amp;color=36,64,97&amp;bbb=1"/>
              <p:cNvSpPr/>
              <p:nvPr/>
            </p:nvSpPr>
            <p:spPr>
              <a:xfrm>
                <a:off x="539496" y="2800273"/>
                <a:ext cx="11109960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两边取倒数可得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，公差为2的等差数列，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3_AN.42_1#9aa48002d?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0273"/>
                <a:ext cx="11109960" cy="1879600"/>
              </a:xfrm>
              <a:prstGeom prst="rect">
                <a:avLst/>
              </a:prstGeom>
              <a:blipFill>
                <a:blip r:embed="rId4"/>
                <a:stretch>
                  <a:fillRect l="-1317" b="-2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43_1#0f644eb0e?vaa=1&amp;vcp=1&amp;vop=1&amp;pid=7ea808c9e&amp;color=36,64,97&amp;bt=1&amp;bbb=1"/>
              <p:cNvSpPr/>
              <p:nvPr/>
            </p:nvSpPr>
            <p:spPr>
              <a:xfrm>
                <a:off x="539496" y="89800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BD.43_1#0f644eb0e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800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44_1#0f644eb0e?vaa=1&amp;vcp=1&amp;vop=1&amp;pid=7ea808c9e&amp;color=36,64,97&amp;bbb=1&amp;hb=1"/>
              <p:cNvSpPr/>
              <p:nvPr/>
            </p:nvSpPr>
            <p:spPr>
              <a:xfrm>
                <a:off x="539496" y="1268590"/>
                <a:ext cx="11109960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是以2为首项，3为公比的等比数列，即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,两边同时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3_AS.44_1#0f644eb0e?vaa=1&amp;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8590"/>
                <a:ext cx="11109960" cy="3771900"/>
              </a:xfrm>
              <a:prstGeom prst="rect">
                <a:avLst/>
              </a:prstGeom>
              <a:blipFill>
                <a:blip r:embed="rId4"/>
                <a:stretch>
                  <a:fillRect l="-1317" r="-1262" b="-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3_AS.44_1#0f644eb0e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222A1D89-2B0C-FDE9-177B-D70FF392D0BD}"/>
                  </a:ext>
                </a:extLst>
              </p:cNvPr>
              <p:cNvSpPr/>
              <p:nvPr/>
            </p:nvSpPr>
            <p:spPr>
              <a:xfrm>
                <a:off x="539496" y="5002389"/>
                <a:ext cx="11109960" cy="1117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B_3_AS.44_1#0f644eb0e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222A1D89-2B0C-FDE9-177B-D70FF392D0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02389"/>
                <a:ext cx="11109960" cy="1117600"/>
              </a:xfrm>
              <a:prstGeom prst="rect">
                <a:avLst/>
              </a:prstGeom>
              <a:blipFill>
                <a:blip r:embed="rId5"/>
                <a:stretch>
                  <a:fillRect l="-494" t="-1639" b="-3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44_1#0f644eb0e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0AB49910-4516-8761-1902-8FEE2B3E68DD}"/>
                  </a:ext>
                </a:extLst>
              </p:cNvPr>
              <p:cNvSpPr/>
              <p:nvPr/>
            </p:nvSpPr>
            <p:spPr>
              <a:xfrm>
                <a:off x="539496" y="1445628"/>
                <a:ext cx="11109960" cy="41257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是首项为1,公比为2的等比数列，即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,整理得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是以2为首项，3为公比的等比数列，即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3_AS.44_1#0f644eb0e?vaa=1&amp;vcp=1&amp;vop=1&amp;pid=7ea808c9e&amp;color=36,64,97&amp;bbb=1&amp;hb=1">
                <a:extLst>
                  <a:ext uri="{FF2B5EF4-FFF2-40B4-BE49-F238E27FC236}">
                    <a16:creationId xmlns:a16="http://schemas.microsoft.com/office/drawing/2014/main" id="{0AB49910-4516-8761-1902-8FEE2B3E68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5628"/>
                <a:ext cx="11109960" cy="4125786"/>
              </a:xfrm>
              <a:prstGeom prst="rect">
                <a:avLst/>
              </a:prstGeom>
              <a:blipFill>
                <a:blip r:embed="rId2"/>
                <a:stretch>
                  <a:fillRect l="-1317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1257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N.46_1#0f644eb0e?vaa=1&amp;vcp=1&amp;vop=1&amp;pid=7ea808c9e&amp;color=36,64,97&amp;bt=1&amp;bbb=1"/>
              <p:cNvSpPr/>
              <p:nvPr/>
            </p:nvSpPr>
            <p:spPr>
              <a:xfrm>
                <a:off x="539496" y="3355708"/>
                <a:ext cx="11109960" cy="3587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AN.46_1#0f644eb0e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5708"/>
                <a:ext cx="11109960" cy="358775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47_1#2b5b4af64?vcp=1&amp;vop=1&amp;pid=7ea808c9e&amp;color=36,64,97&amp;bt=1&amp;bbb=1"/>
              <p:cNvSpPr/>
              <p:nvPr/>
            </p:nvSpPr>
            <p:spPr>
              <a:xfrm>
                <a:off x="539496" y="16788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47_1#2b5b4af64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883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48_1#2b5b4af64?vcp=1&amp;vop=1&amp;pid=7ea808c9e&amp;color=36,64,97&amp;bbb=1&amp;hb=1"/>
              <p:cNvSpPr/>
              <p:nvPr/>
            </p:nvSpPr>
            <p:spPr>
              <a:xfrm>
                <a:off x="539496" y="2039765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是以1为首项，2为公差的等差数列.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3_AN.48_1#2b5b4af64?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9765"/>
                <a:ext cx="11109960" cy="2095500"/>
              </a:xfrm>
              <a:prstGeom prst="rect">
                <a:avLst/>
              </a:prstGeom>
              <a:blipFill>
                <a:blip r:embed="rId4"/>
                <a:stretch>
                  <a:fillRect l="-1317" b="-4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AN.48_1#2b5b4af64?vcp=1&amp;vop=1&amp;pid=7ea808c9e&amp;color=36,64,97&amp;bbb=1&amp;hb=1">
                <a:extLst>
                  <a:ext uri="{FF2B5EF4-FFF2-40B4-BE49-F238E27FC236}">
                    <a16:creationId xmlns:a16="http://schemas.microsoft.com/office/drawing/2014/main" id="{DF1591E0-D85E-A992-F9B2-2F36FF2688B6}"/>
                  </a:ext>
                </a:extLst>
              </p:cNvPr>
              <p:cNvSpPr/>
              <p:nvPr/>
            </p:nvSpPr>
            <p:spPr>
              <a:xfrm>
                <a:off x="539496" y="4139138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−1)−1]+[2(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−2)−1]+⋯+(2×1−1)+1=2[1+2+3+⋯+(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3_AN.48_1#2b5b4af64?vcp=1&amp;vop=1&amp;pid=7ea808c9e&amp;color=36,64,97&amp;bbb=1&amp;hb=1">
                <a:extLst>
                  <a:ext uri="{FF2B5EF4-FFF2-40B4-BE49-F238E27FC236}">
                    <a16:creationId xmlns:a16="http://schemas.microsoft.com/office/drawing/2014/main" id="{DF1591E0-D85E-A992-F9B2-2F36FF2688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39138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768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3_AN.48_1#2b5b4af64?vcp=1&amp;vop=1&amp;pid=7ea808c9e&amp;color=36,64,97&amp;bbb=1&amp;hb=1">
                <a:extLst>
                  <a:ext uri="{FF2B5EF4-FFF2-40B4-BE49-F238E27FC236}">
                    <a16:creationId xmlns:a16="http://schemas.microsoft.com/office/drawing/2014/main" id="{66F32C98-3C32-889D-0C21-E0034618FB34}"/>
                  </a:ext>
                </a:extLst>
              </p:cNvPr>
              <p:cNvSpPr/>
              <p:nvPr/>
            </p:nvSpPr>
            <p:spPr>
              <a:xfrm>
                <a:off x="539496" y="4960765"/>
                <a:ext cx="11109960" cy="353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3_AN.48_1#2b5b4af64?vcp=1&amp;vop=1&amp;pid=7ea808c9e&amp;color=36,64,97&amp;bbb=1&amp;hb=1">
                <a:extLst>
                  <a:ext uri="{FF2B5EF4-FFF2-40B4-BE49-F238E27FC236}">
                    <a16:creationId xmlns:a16="http://schemas.microsoft.com/office/drawing/2014/main" id="{66F32C98-3C32-889D-0C21-E0034618FB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60765"/>
                <a:ext cx="11109960" cy="353759"/>
              </a:xfrm>
              <a:prstGeom prst="rect">
                <a:avLst/>
              </a:prstGeom>
              <a:blipFill>
                <a:blip r:embed="rId6"/>
                <a:stretch>
                  <a:fillRect l="-1317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fada54cc3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49_1#c58613f0f?vcp=1&amp;vop=1&amp;pid=7ea808c9e&amp;color=36,64,97&amp;bt=1&amp;bbb=1"/>
              <p:cNvSpPr/>
              <p:nvPr/>
            </p:nvSpPr>
            <p:spPr>
              <a:xfrm>
                <a:off x="539496" y="211056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49_1#c58613f0f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056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3_AN.50_1#c58613f0f?vcp=1&amp;vop=1&amp;pid=7ea808c9e&amp;color=36,64,97&amp;bbb=1"/>
              <p:cNvSpPr/>
              <p:nvPr/>
            </p:nvSpPr>
            <p:spPr>
              <a:xfrm>
                <a:off x="539496" y="2471502"/>
                <a:ext cx="11109960" cy="24493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是一次函数，对于正比例函数的情形可以通过累乘法转化为等比数列，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是首项为1,公比为3的等比数列,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3_AN.50_1#c58613f0f?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1502"/>
                <a:ext cx="11109960" cy="2449386"/>
              </a:xfrm>
              <a:prstGeom prst="rect">
                <a:avLst/>
              </a:prstGeom>
              <a:blipFill>
                <a:blip r:embed="rId4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EX.51_1#c58613f0f?vcp=1&amp;vop=1&amp;pid=7ea808c9e&amp;color=36,64,97&amp;bt=1&amp;bbb=1&amp;hb=1"/>
              <p:cNvSpPr/>
              <p:nvPr/>
            </p:nvSpPr>
            <p:spPr>
              <a:xfrm>
                <a:off x="539496" y="1990108"/>
                <a:ext cx="11109960" cy="295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事实上，这里的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就是递推关系式对应的数列的不动点，即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.对于由递推关系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给出的数列，我们称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的解为此数列的不动点.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为数列的不动点，则有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中有因式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,从而递推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关系式可整理为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为常数或者与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无关，则可由累乘法求得通项公式，比如若递推关系式为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为常数，就是这种情形.下面介绍更复杂的情形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，对于递推关系式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𝑝𝑟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≠0,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𝑞𝑟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,如何求通项公式，给出示例.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EX.51_1#c58613f0f?vcp=1&amp;vop=1&amp;pid=7ea808c9e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90108"/>
                <a:ext cx="11109960" cy="2959100"/>
              </a:xfrm>
              <a:prstGeom prst="rect">
                <a:avLst/>
              </a:prstGeom>
              <a:blipFill>
                <a:blip r:embed="rId3"/>
                <a:stretch>
                  <a:fillRect l="-1317" r="-274" b="-1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52_1#ae73f3e46?vaa=1&amp;vcp=1&amp;vop=1&amp;pid=7ea808c9e&amp;color=36,64,97&amp;bt=1&amp;bbb=1"/>
              <p:cNvSpPr/>
              <p:nvPr/>
            </p:nvSpPr>
            <p:spPr>
              <a:xfrm>
                <a:off x="539496" y="900289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BD.52_1#ae73f3e46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00289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53_1#ae73f3e46?vaa=1&amp;vcp=1&amp;vop=1&amp;pid=7ea808c9e&amp;color=36,64,97&amp;bbb=1&amp;hb=1"/>
              <p:cNvSpPr/>
              <p:nvPr/>
            </p:nvSpPr>
            <p:spPr>
              <a:xfrm>
                <a:off x="539496" y="1492110"/>
                <a:ext cx="11109960" cy="45231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考虑递推关系式对应的不动点，令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,两边取倒数化简得，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,两边取倒数化简得，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问题可以转化为前面讲过的情况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，事实上，若递推关系式对应的不动点有两个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，则可以通过不动点得到两个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，两式等号两边分别相除可得，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是首项为3，公比为2的等比数列，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3_AS.53_1#ae73f3e46?vaa=1&amp;vcp=1&amp;vop=1&amp;pid=7ea808c9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2110"/>
                <a:ext cx="11109960" cy="4523169"/>
              </a:xfrm>
              <a:prstGeom prst="rect">
                <a:avLst/>
              </a:prstGeom>
              <a:blipFill>
                <a:blip r:embed="rId4"/>
                <a:stretch>
                  <a:fillRect l="-1317" r="-220" b="-17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N.55_1#ae73f3e46?vaa=1&amp;vcp=1&amp;vop=1&amp;pid=7ea808c9e&amp;color=36,64,97&amp;bt=1&amp;bbb=1"/>
              <p:cNvSpPr/>
              <p:nvPr/>
            </p:nvSpPr>
            <p:spPr>
              <a:xfrm>
                <a:off x="539496" y="3243439"/>
                <a:ext cx="11109960" cy="4591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AN.55_1#ae73f3e46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3439"/>
                <a:ext cx="11109960" cy="459169"/>
              </a:xfrm>
              <a:prstGeom prst="rect">
                <a:avLst/>
              </a:prstGeom>
              <a:blipFill>
                <a:blip r:embed="rId3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7ea808c9e.fixed?vcp=1&amp;pid=fada54cc3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7ea808c9e.fixed?vcp=1&amp;pid=fada54cc3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专题1</a:t>
            </a:r>
            <a:endParaRPr lang="en-US" altLang="zh-CN" sz="5400" dirty="0"/>
          </a:p>
        </p:txBody>
      </p:sp>
      <p:sp>
        <p:nvSpPr>
          <p:cNvPr id="4" name="C_2_BD#7ea808c9e.fixed?vcp=1&amp;pid=fada54cc3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数列通项公式的求法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_1#d439e81aa?htil=1&amp;vaa=1&amp;vcp=1&amp;vop=1&amp;pid=7ea808c9e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0662" y="1331169"/>
            <a:ext cx="258775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3_BD.1_2#d439e81aa?htil=1&amp;vaa=1&amp;vcp=1&amp;vop=1&amp;pid=7ea808c9e&amp;color=36,64,97&amp;bt=1&amp;bbb=1"/>
          <p:cNvSpPr/>
          <p:nvPr/>
        </p:nvSpPr>
        <p:spPr>
          <a:xfrm>
            <a:off x="539496" y="1267161"/>
            <a:ext cx="843076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[山东济宁2024高二开学考]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观察下面数阵: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3_BD.1_3#d439e81aa?htil=1&amp;vaa=1&amp;vcp=1&amp;vop=1&amp;pid=7ea808c9e&amp;color=36,64,97&amp;bbb=1"/>
          <p:cNvSpPr/>
          <p:nvPr/>
        </p:nvSpPr>
        <p:spPr>
          <a:xfrm>
            <a:off x="539496" y="1670068"/>
            <a:ext cx="843076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则该数阵中第9行，从左往右数的第20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个数是(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C_3_AN.3_1#d439e81aa.bracket?vaa=1&amp;vcp=1&amp;vop=1&amp;pid=7ea808c9e&amp;color=36,64,97&amp;vpa=1"/>
          <p:cNvSpPr/>
          <p:nvPr/>
        </p:nvSpPr>
        <p:spPr>
          <a:xfrm>
            <a:off x="5159121" y="175204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3_BD.1_4#d439e81aa.choices?htil=1&amp;vaa=1&amp;vcp=1&amp;vop=1&amp;pid=7ea808c9e&amp;color=36,64,97&amp;bbb=1"/>
          <p:cNvSpPr/>
          <p:nvPr/>
        </p:nvSpPr>
        <p:spPr>
          <a:xfrm>
            <a:off x="539496" y="2085358"/>
            <a:ext cx="843076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174367" algn="l"/>
                <a:tab pos="4323334" algn="l"/>
                <a:tab pos="6472301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.545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B.547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C.549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.551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3_AS.2_1#d439e81aa?htil=1&amp;vaa=1&amp;vcp=1&amp;vop=1&amp;pid=7ea808c9e&amp;color=36,64,97&amp;bbb=1"/>
              <p:cNvSpPr/>
              <p:nvPr/>
            </p:nvSpPr>
            <p:spPr>
              <a:xfrm>
                <a:off x="539496" y="2458675"/>
                <a:ext cx="8430768" cy="3287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根据数阵中数的排列规律1,3,5,7,9，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都是连续的奇数.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1行1个数;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个数，且第1个数是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个数，且第1个数是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个数，且第1个数是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endParaRPr lang="en-US" altLang="zh-CN" sz="1800" dirty="0">
                  <a:solidFill>
                    <a:srgbClr val="003760"/>
                  </a:solidFill>
                  <a:latin typeface="SimSun" panose="02010600030101010101" pitchFamily="2" charset="-122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个数，且第1个数是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−1=511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2个数是513，第3个数是515，则第20个数是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511+2×(20−1)=549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3_AS.2_1#d439e81aa?htil=1&amp;vaa=1&amp;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8675"/>
                <a:ext cx="8430768" cy="3287840"/>
              </a:xfrm>
              <a:prstGeom prst="rect">
                <a:avLst/>
              </a:prstGeom>
              <a:blipFill>
                <a:blip r:embed="rId4"/>
                <a:stretch>
                  <a:fillRect l="-1735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5_1#60d5ebbe9?vaa=1&amp;vcp=1&amp;vop=1&amp;pid=7ea808c9e&amp;color=36,64,97&amp;bt=1&amp;bbb=1"/>
              <p:cNvSpPr/>
              <p:nvPr/>
            </p:nvSpPr>
            <p:spPr>
              <a:xfrm>
                <a:off x="539496" y="223121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5_1#60d5ebbe9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121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7_1#60d5ebbe9.blank?vaa=1&amp;vcp=1&amp;vop=1&amp;pid=7ea808c9e&amp;color=36,64,97&amp;vpa=2&amp;bbb=1"/>
              <p:cNvSpPr/>
              <p:nvPr/>
            </p:nvSpPr>
            <p:spPr>
              <a:xfrm>
                <a:off x="8325231" y="2273572"/>
                <a:ext cx="1624394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7_1#60d5ebbe9.blank?vaa=1&amp;vcp=1&amp;vop=1&amp;pid=7ea808c9e&amp;color=36,64,97&amp;vpa=2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231" y="2273572"/>
                <a:ext cx="1624394" cy="260350"/>
              </a:xfrm>
              <a:prstGeom prst="rect">
                <a:avLst/>
              </a:prstGeom>
              <a:blipFill>
                <a:blip r:embed="rId4"/>
                <a:stretch>
                  <a:fillRect l="-376" r="-1504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6_1#60d5ebbe9?vaa=1&amp;vcp=1&amp;vop=1&amp;pid=7ea808c9e&amp;color=36,64,97&amp;bbb=1"/>
              <p:cNvSpPr/>
              <p:nvPr/>
            </p:nvSpPr>
            <p:spPr>
              <a:xfrm>
                <a:off x="539496" y="2601804"/>
                <a:ext cx="11109960" cy="204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=13−2(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6_1#60d5ebbe9?vaa=1&amp;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1804"/>
                <a:ext cx="11109960" cy="2043240"/>
              </a:xfrm>
              <a:prstGeom prst="rect">
                <a:avLst/>
              </a:prstGeom>
              <a:blipFill>
                <a:blip r:embed="rId5"/>
                <a:stretch>
                  <a:fillRect l="-1317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9_1#16fe167c6?vcp=1&amp;vop=1&amp;pid=7ea808c9e&amp;color=36,64,97&amp;bt=1&amp;bbb=1"/>
              <p:cNvSpPr/>
              <p:nvPr/>
            </p:nvSpPr>
            <p:spPr>
              <a:xfrm>
                <a:off x="539496" y="828000"/>
                <a:ext cx="11109960" cy="468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9_1#16fe167c6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68313"/>
              </a:xfrm>
              <a:prstGeom prst="rect">
                <a:avLst/>
              </a:prstGeom>
              <a:blipFill>
                <a:blip r:embed="rId3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0_1#57c064d62?vcp=1&amp;vop=1&amp;pid=16fe167c6&amp;color=36,64,97&amp;bbb=1"/>
              <p:cNvSpPr/>
              <p:nvPr/>
            </p:nvSpPr>
            <p:spPr>
              <a:xfrm>
                <a:off x="539496" y="1297772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0_1#57c064d62?vcp=1&amp;vop=1&amp;pid=16fe167c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7772"/>
                <a:ext cx="11109960" cy="325565"/>
              </a:xfrm>
              <a:prstGeom prst="rect">
                <a:avLst/>
              </a:prstGeom>
              <a:blipFill>
                <a:blip r:embed="rId4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1_1#57c064d62?vcp=1&amp;vop=1&amp;pid=16fe167c6&amp;color=36,64,97&amp;bbb=1&amp;hb=1"/>
              <p:cNvSpPr/>
              <p:nvPr/>
            </p:nvSpPr>
            <p:spPr>
              <a:xfrm>
                <a:off x="539496" y="1627210"/>
                <a:ext cx="11109960" cy="215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为0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,不符合题意，故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是首项为2,公差为2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的等差数列,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1_1#57c064d62?vcp=1&amp;vop=1&amp;pid=16fe167c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7210"/>
                <a:ext cx="11109960" cy="2159000"/>
              </a:xfrm>
              <a:prstGeom prst="rect">
                <a:avLst/>
              </a:prstGeom>
              <a:blipFill>
                <a:blip r:embed="rId5"/>
                <a:stretch>
                  <a:fillRect l="-1317" t="-847" b="-36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12_1#12e550fe4?vcp=1&amp;vop=1&amp;pid=16fe167c6&amp;color=36,64,97&amp;bbb=1"/>
              <p:cNvSpPr/>
              <p:nvPr/>
            </p:nvSpPr>
            <p:spPr>
              <a:xfrm>
                <a:off x="539496" y="3798783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12_1#12e550fe4?vcp=1&amp;vop=1&amp;pid=16fe167c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98783"/>
                <a:ext cx="11109960" cy="325565"/>
              </a:xfrm>
              <a:prstGeom prst="rect">
                <a:avLst/>
              </a:prstGeom>
              <a:blipFill>
                <a:blip r:embed="rId6"/>
                <a:stretch>
                  <a:fillRect l="-1317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13_1#12e550fe4?vcp=1&amp;vop=1&amp;pid=16fe167c6&amp;color=36,64,97&amp;bbb=1"/>
              <p:cNvSpPr/>
              <p:nvPr/>
            </p:nvSpPr>
            <p:spPr>
              <a:xfrm>
                <a:off x="539496" y="4128221"/>
                <a:ext cx="11109960" cy="20224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,不符合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4_AN.13_1#12e550fe4?vcp=1&amp;vop=1&amp;pid=16fe167c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8221"/>
                <a:ext cx="11109960" cy="2022412"/>
              </a:xfrm>
              <a:prstGeom prst="rect">
                <a:avLst/>
              </a:prstGeom>
              <a:blipFill>
                <a:blip r:embed="rId7"/>
                <a:stretch>
                  <a:fillRect l="-1317" b="-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4_1#c024084f9?vcp=1&amp;vop=1&amp;pid=7ea808c9e&amp;color=36,64,97&amp;bt=1&amp;bbb=1"/>
              <p:cNvSpPr/>
              <p:nvPr/>
            </p:nvSpPr>
            <p:spPr>
              <a:xfrm>
                <a:off x="539496" y="150423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项的乘积，且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4_1#c024084f9?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0423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5_1#9a30eda79?vcp=1&amp;vop=1&amp;pid=c024084f9&amp;color=36,64,97&amp;bbb=1"/>
              <p:cNvSpPr/>
              <p:nvPr/>
            </p:nvSpPr>
            <p:spPr>
              <a:xfrm>
                <a:off x="539496" y="190714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5_1#9a30eda79?vcp=1&amp;vop=1&amp;pid=c024084f9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07145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6_1#9a30eda79?vcp=1&amp;vop=1&amp;pid=c024084f9&amp;color=36,64,97&amp;bbb=1"/>
              <p:cNvSpPr/>
              <p:nvPr/>
            </p:nvSpPr>
            <p:spPr>
              <a:xfrm>
                <a:off x="539496" y="2280462"/>
                <a:ext cx="11109960" cy="309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式相除得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边取对数得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是常数列，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lg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16_1#9a30eda79?vcp=1&amp;vop=1&amp;pid=c024084f9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0462"/>
                <a:ext cx="11109960" cy="3098800"/>
              </a:xfrm>
              <a:prstGeom prst="rect">
                <a:avLst/>
              </a:prstGeom>
              <a:blipFill>
                <a:blip r:embed="rId5"/>
                <a:stretch>
                  <a:fillRect l="-1317" b="-27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7_1#fa637132d?vcp=1&amp;vop=1&amp;pid=c024084f9&amp;color=36,64,97&amp;bt=1&amp;bbb=1"/>
              <p:cNvSpPr/>
              <p:nvPr/>
            </p:nvSpPr>
            <p:spPr>
              <a:xfrm>
                <a:off x="539496" y="221769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7_1#fa637132d?vcp=1&amp;vop=1&amp;pid=c024084f9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769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8_1#fa637132d?vcp=1&amp;vop=1&amp;pid=c024084f9&amp;color=36,64,97&amp;bbb=1&amp;hb=1"/>
              <p:cNvSpPr/>
              <p:nvPr/>
            </p:nvSpPr>
            <p:spPr>
              <a:xfrm>
                <a:off x="539496" y="2591326"/>
                <a:ext cx="11109960" cy="213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=1×3+2×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18_1#fa637132d?vcp=1&amp;vop=1&amp;pid=c024084f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1326"/>
                <a:ext cx="11109960" cy="2133600"/>
              </a:xfrm>
              <a:prstGeom prst="rect">
                <a:avLst/>
              </a:prstGeom>
              <a:blipFill>
                <a:blip r:embed="rId4"/>
                <a:stretch>
                  <a:fillRect l="-1317" b="-4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19_1#7fda83faa?vaa=1&amp;vcp=1&amp;vop=1&amp;pid=7ea808c9e&amp;color=36,64,97&amp;bt=1&amp;bbb=1"/>
              <p:cNvSpPr/>
              <p:nvPr/>
            </p:nvSpPr>
            <p:spPr>
              <a:xfrm>
                <a:off x="539496" y="2292400"/>
                <a:ext cx="11109960" cy="622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3_BD.19_1#7fda83faa?vaa=1&amp;vcp=1&amp;vop=1&amp;pid=7ea808c9e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2400"/>
                <a:ext cx="11109960" cy="622300"/>
              </a:xfrm>
              <a:prstGeom prst="rect">
                <a:avLst/>
              </a:prstGeom>
              <a:blipFill>
                <a:blip r:embed="rId3"/>
                <a:stretch>
                  <a:fillRect l="-1317" b="-39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AN.21_1#7fda83faa.blank?vaa=1&amp;vcp=1&amp;vop=1&amp;pid=7ea808c9e&amp;color=36,64,97&amp;vpa=3&amp;bbb=1"/>
              <p:cNvSpPr/>
              <p:nvPr/>
            </p:nvSpPr>
            <p:spPr>
              <a:xfrm>
                <a:off x="6834315" y="2455467"/>
                <a:ext cx="930339" cy="517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3_AN.21_1#7fda83faa.blank?vaa=1&amp;vcp=1&amp;vop=1&amp;pid=7ea808c9e&amp;color=36,64,97&amp;vpa=3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4315" y="2455467"/>
                <a:ext cx="930339" cy="517525"/>
              </a:xfrm>
              <a:prstGeom prst="rect">
                <a:avLst/>
              </a:prstGeom>
              <a:blipFill>
                <a:blip r:embed="rId4"/>
                <a:stretch>
                  <a:fillRect r="-3268" b="-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S.20_1#7fda83faa?vaa=1&amp;vcp=1&amp;vop=1&amp;pid=7ea808c9e&amp;color=36,64,97&amp;bbb=1"/>
              <p:cNvSpPr/>
              <p:nvPr/>
            </p:nvSpPr>
            <p:spPr>
              <a:xfrm>
                <a:off x="539496" y="2908095"/>
                <a:ext cx="11109960" cy="1833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平方可得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为3的等差数列,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=4+3(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3_AS.20_1#7fda83faa?vaa=1&amp;vcp=1&amp;vop=1&amp;pid=7ea808c9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8095"/>
                <a:ext cx="11109960" cy="1833309"/>
              </a:xfrm>
              <a:prstGeom prst="rect">
                <a:avLst/>
              </a:prstGeom>
              <a:blipFill>
                <a:blip r:embed="rId5"/>
                <a:stretch>
                  <a:fillRect l="-1317" b="-7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2537</Words>
  <Application>Microsoft Office PowerPoint</Application>
  <PresentationFormat>宽屏</PresentationFormat>
  <Paragraphs>179</Paragraphs>
  <Slides>23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2025-10-21T07:53:24Z</dcterms:created>
  <dcterms:modified xsi:type="dcterms:W3CDTF">2025-10-21T07:57:55Z</dcterms:modified>
  <cp:category/>
  <cp:contentStatus/>
</cp:coreProperties>
</file>